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44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73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05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20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4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08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26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78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36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41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87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80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D5C3E-4CF0-4DEA-8C71-D8BDBB2C0FE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50E0-3DB8-45C2-86BB-52C26B3D2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840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79512" y="969248"/>
            <a:ext cx="9069107" cy="5152679"/>
            <a:chOff x="194944" y="1998596"/>
            <a:chExt cx="14091700" cy="6349167"/>
          </a:xfrm>
        </p:grpSpPr>
        <p:sp>
          <p:nvSpPr>
            <p:cNvPr id="5" name="Rectangle 4"/>
            <p:cNvSpPr>
              <a:spLocks/>
            </p:cNvSpPr>
            <p:nvPr/>
          </p:nvSpPr>
          <p:spPr bwMode="auto">
            <a:xfrm>
              <a:off x="3606167" y="7513086"/>
              <a:ext cx="9696722" cy="80253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fr-FR" altLang="fr-FR" sz="1100" dirty="0">
                  <a:solidFill>
                    <a:schemeClr val="bg1"/>
                  </a:solidFill>
                </a:rPr>
                <a:t>Agrandissement du site de la chocolaterie </a:t>
              </a:r>
              <a:r>
                <a:rPr lang="fr-FR" altLang="fr-FR" sz="1100" dirty="0" err="1">
                  <a:solidFill>
                    <a:schemeClr val="bg1"/>
                  </a:solidFill>
                </a:rPr>
                <a:t>Abtey</a:t>
              </a:r>
              <a:r>
                <a:rPr lang="fr-FR" altLang="fr-FR" sz="1100" dirty="0">
                  <a:solidFill>
                    <a:schemeClr val="bg1"/>
                  </a:solidFill>
                </a:rPr>
                <a:t> par la construction d’un  bâtiment adossé à l’existant, servant de stockage et d’une aire de préparation logistique. Hall en structure métallique stable constituée de portiques métalliques, d’une couverture de type bac acier, isolée et étanche.</a:t>
              </a:r>
            </a:p>
          </p:txBody>
        </p:sp>
        <p:sp>
          <p:nvSpPr>
            <p:cNvPr id="6" name="Rectangle 5"/>
            <p:cNvSpPr>
              <a:spLocks/>
            </p:cNvSpPr>
            <p:nvPr/>
          </p:nvSpPr>
          <p:spPr bwMode="auto">
            <a:xfrm>
              <a:off x="194944" y="4437110"/>
              <a:ext cx="3070876" cy="3830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fr-FR" sz="1100" dirty="0">
                  <a:solidFill>
                    <a:srgbClr val="FF5308"/>
                  </a:solidFill>
                  <a:latin typeface="Arial" panose="020B0604020202020204" pitchFamily="34" charset="0"/>
                  <a:ea typeface="Arial Bold" charset="0"/>
                  <a:cs typeface="Arial" panose="020B0604020202020204" pitchFamily="34" charset="0"/>
                  <a:sym typeface="Arial Bold" charset="0"/>
                </a:rPr>
                <a:t>Maître </a:t>
              </a:r>
              <a:r>
                <a:rPr lang="en-US" altLang="fr-FR" sz="1100" dirty="0" err="1">
                  <a:solidFill>
                    <a:srgbClr val="FF5308"/>
                  </a:solidFill>
                  <a:latin typeface="Arial" panose="020B0604020202020204" pitchFamily="34" charset="0"/>
                  <a:ea typeface="Arial Bold" charset="0"/>
                  <a:cs typeface="Arial" panose="020B0604020202020204" pitchFamily="34" charset="0"/>
                  <a:sym typeface="Arial Bold" charset="0"/>
                </a:rPr>
                <a:t>d’Ouvrage</a:t>
              </a:r>
              <a:endParaRPr lang="en-US" altLang="fr-FR" sz="1100" dirty="0">
                <a:solidFill>
                  <a:srgbClr val="FF5308"/>
                </a:solidFill>
                <a:latin typeface="Arial" panose="020B0604020202020204" pitchFamily="34" charset="0"/>
                <a:ea typeface="Arial Bold" charset="0"/>
                <a:cs typeface="Arial" panose="020B0604020202020204" pitchFamily="34" charset="0"/>
                <a:sym typeface="Arial Bold" charset="0"/>
              </a:endParaRPr>
            </a:p>
            <a:p>
              <a:r>
                <a:rPr lang="en-US" altLang="fr-FR" sz="1100" dirty="0">
                  <a:solidFill>
                    <a:srgbClr val="676767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charset="0"/>
                </a:rPr>
                <a:t>ABTEY</a:t>
              </a:r>
            </a:p>
            <a:p>
              <a:endParaRPr lang="en-US" altLang="fr-FR" sz="1100" dirty="0">
                <a:solidFill>
                  <a:srgbClr val="676767"/>
                </a:solidFill>
                <a:latin typeface="Arial" panose="020B0604020202020204" pitchFamily="34" charset="0"/>
                <a:cs typeface="Arial" panose="020B0604020202020204" pitchFamily="34" charset="0"/>
                <a:sym typeface="Arial" charset="0"/>
              </a:endParaRPr>
            </a:p>
            <a:p>
              <a:r>
                <a:rPr lang="en-US" altLang="fr-FR" sz="1100" dirty="0" err="1">
                  <a:solidFill>
                    <a:srgbClr val="FF5308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 Bold" charset="0"/>
                </a:rPr>
                <a:t>Architecte</a:t>
              </a:r>
              <a:endParaRPr lang="en-US" altLang="fr-FR" sz="1100" dirty="0">
                <a:solidFill>
                  <a:srgbClr val="676767"/>
                </a:solidFill>
                <a:latin typeface="Arial" panose="020B0604020202020204" pitchFamily="34" charset="0"/>
                <a:cs typeface="Arial" panose="020B0604020202020204" pitchFamily="34" charset="0"/>
                <a:sym typeface="Arial" charset="0"/>
              </a:endParaRPr>
            </a:p>
            <a:p>
              <a:r>
                <a:rPr lang="fr-FR" sz="1100" dirty="0">
                  <a:solidFill>
                    <a:srgbClr val="6F6F6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WEBER &amp; KEILING Architectes</a:t>
              </a:r>
            </a:p>
            <a:p>
              <a:endParaRPr lang="en-US" alt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 Bold" charset="0"/>
                <a:cs typeface="Arial" panose="020B0604020202020204" pitchFamily="34" charset="0"/>
                <a:sym typeface="Arial Bold" charset="0"/>
              </a:endParaRPr>
            </a:p>
            <a:p>
              <a:r>
                <a:rPr lang="en-US" altLang="fr-FR" sz="1100" dirty="0">
                  <a:solidFill>
                    <a:srgbClr val="FF5308"/>
                  </a:solidFill>
                  <a:latin typeface="Arial" panose="020B0604020202020204" pitchFamily="34" charset="0"/>
                  <a:ea typeface="Arial Bold" charset="0"/>
                  <a:cs typeface="Arial" panose="020B0604020202020204" pitchFamily="34" charset="0"/>
                  <a:sym typeface="Arial Bold" charset="0"/>
                </a:rPr>
                <a:t>Surface</a:t>
              </a:r>
            </a:p>
            <a:p>
              <a:r>
                <a:rPr lang="en-US" altLang="fr-FR" sz="1100" dirty="0">
                  <a:solidFill>
                    <a:srgbClr val="676767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charset="0"/>
                </a:rPr>
                <a:t>1 043 m² au sol</a:t>
              </a:r>
              <a:endParaRPr lang="en-US" altLang="fr-FR" sz="1100" dirty="0">
                <a:solidFill>
                  <a:srgbClr val="67676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Arial" charset="0"/>
              </a:endParaRPr>
            </a:p>
            <a:p>
              <a:endParaRPr lang="en-US" altLang="fr-FR" sz="1100" dirty="0">
                <a:solidFill>
                  <a:srgbClr val="67676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Arial" charset="0"/>
              </a:endParaRPr>
            </a:p>
            <a:p>
              <a:r>
                <a:rPr lang="en-US" altLang="fr-FR" sz="1100" dirty="0" err="1">
                  <a:solidFill>
                    <a:srgbClr val="FF5308"/>
                  </a:solidFill>
                  <a:latin typeface="Arial" panose="020B0604020202020204" pitchFamily="34" charset="0"/>
                  <a:ea typeface="Arial Bold" charset="0"/>
                  <a:cs typeface="Arial" panose="020B0604020202020204" pitchFamily="34" charset="0"/>
                  <a:sym typeface="Arial Bold" charset="0"/>
                </a:rPr>
                <a:t>Coût</a:t>
              </a:r>
              <a:r>
                <a:rPr lang="en-US" altLang="fr-FR" sz="1100" dirty="0">
                  <a:solidFill>
                    <a:srgbClr val="FF5308"/>
                  </a:solidFill>
                  <a:latin typeface="Arial" panose="020B0604020202020204" pitchFamily="34" charset="0"/>
                  <a:ea typeface="Arial Bold" charset="0"/>
                  <a:cs typeface="Arial" panose="020B0604020202020204" pitchFamily="34" charset="0"/>
                  <a:sym typeface="Arial Bold" charset="0"/>
                </a:rPr>
                <a:t> des </a:t>
              </a:r>
              <a:r>
                <a:rPr lang="en-US" altLang="fr-FR" sz="1100" dirty="0" err="1">
                  <a:solidFill>
                    <a:srgbClr val="FF5308"/>
                  </a:solidFill>
                  <a:latin typeface="Arial" panose="020B0604020202020204" pitchFamily="34" charset="0"/>
                  <a:ea typeface="Arial Bold" charset="0"/>
                  <a:cs typeface="Arial" panose="020B0604020202020204" pitchFamily="34" charset="0"/>
                  <a:sym typeface="Arial Bold" charset="0"/>
                </a:rPr>
                <a:t>travaux</a:t>
              </a:r>
              <a:endParaRPr lang="en-US" altLang="fr-FR" sz="1100" dirty="0">
                <a:solidFill>
                  <a:srgbClr val="FF5308"/>
                </a:solidFill>
                <a:latin typeface="Arial" panose="020B0604020202020204" pitchFamily="34" charset="0"/>
                <a:ea typeface="Arial Bold" charset="0"/>
                <a:cs typeface="Arial" panose="020B0604020202020204" pitchFamily="34" charset="0"/>
                <a:sym typeface="Arial Bold" charset="0"/>
              </a:endParaRPr>
            </a:p>
            <a:p>
              <a:r>
                <a:rPr lang="en-US" altLang="fr-FR" sz="1100" dirty="0">
                  <a:solidFill>
                    <a:srgbClr val="676767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charset="0"/>
                </a:rPr>
                <a:t>670 000 € HT</a:t>
              </a:r>
            </a:p>
            <a:p>
              <a:endParaRPr lang="en-US" altLang="fr-FR" sz="1100" dirty="0">
                <a:solidFill>
                  <a:srgbClr val="676767"/>
                </a:solidFill>
                <a:latin typeface="Arial" panose="020B0604020202020204" pitchFamily="34" charset="0"/>
                <a:cs typeface="Arial" panose="020B0604020202020204" pitchFamily="34" charset="0"/>
                <a:sym typeface="Arial" charset="0"/>
              </a:endParaRPr>
            </a:p>
            <a:p>
              <a:r>
                <a:rPr lang="en-US" altLang="fr-FR" sz="1100" dirty="0">
                  <a:solidFill>
                    <a:srgbClr val="FF5308"/>
                  </a:solidFill>
                  <a:latin typeface="Arial" panose="020B0604020202020204" pitchFamily="34" charset="0"/>
                  <a:ea typeface="Arial Bold" charset="0"/>
                  <a:cs typeface="Arial" panose="020B0604020202020204" pitchFamily="34" charset="0"/>
                  <a:sym typeface="Arial Bold" charset="0"/>
                </a:rPr>
                <a:t>Mission SEDIME</a:t>
              </a:r>
            </a:p>
            <a:p>
              <a:r>
                <a:rPr lang="en-US" altLang="fr-FR" sz="1100" dirty="0">
                  <a:solidFill>
                    <a:srgbClr val="676767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charset="0"/>
                </a:rPr>
                <a:t>Études et </a:t>
              </a:r>
              <a:r>
                <a:rPr lang="en-US" altLang="fr-FR" sz="1100" dirty="0" err="1">
                  <a:solidFill>
                    <a:srgbClr val="676767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charset="0"/>
                </a:rPr>
                <a:t>maîtrise</a:t>
              </a:r>
              <a:r>
                <a:rPr lang="en-US" altLang="fr-FR" sz="1100" dirty="0">
                  <a:solidFill>
                    <a:srgbClr val="676767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charset="0"/>
                </a:rPr>
                <a:t> d’oeuvre</a:t>
              </a:r>
            </a:p>
          </p:txBody>
        </p:sp>
        <p:sp>
          <p:nvSpPr>
            <p:cNvPr id="7" name="Rectangle 6"/>
            <p:cNvSpPr>
              <a:spLocks/>
            </p:cNvSpPr>
            <p:nvPr/>
          </p:nvSpPr>
          <p:spPr bwMode="auto">
            <a:xfrm>
              <a:off x="194944" y="2740322"/>
              <a:ext cx="3269686" cy="191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fr-FR" altLang="fr-FR" sz="2400" dirty="0">
                  <a:solidFill>
                    <a:srgbClr val="676767"/>
                  </a:solidFill>
                  <a:latin typeface="Arial" charset="0"/>
                  <a:cs typeface="Arial" charset="0"/>
                  <a:sym typeface="Arial" charset="0"/>
                </a:rPr>
                <a:t>Chocolaterie ABTEY</a:t>
              </a:r>
            </a:p>
          </p:txBody>
        </p:sp>
        <p:sp>
          <p:nvSpPr>
            <p:cNvPr id="8" name="Rectangle 7"/>
            <p:cNvSpPr>
              <a:spLocks/>
            </p:cNvSpPr>
            <p:nvPr/>
          </p:nvSpPr>
          <p:spPr bwMode="auto">
            <a:xfrm>
              <a:off x="194944" y="2168822"/>
              <a:ext cx="3379943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fr-FR" dirty="0" err="1">
                  <a:solidFill>
                    <a:srgbClr val="FF5308"/>
                  </a:solidFill>
                  <a:latin typeface="Arial" charset="0"/>
                  <a:cs typeface="Arial" charset="0"/>
                  <a:sym typeface="Arial" charset="0"/>
                </a:rPr>
                <a:t>Heimsbrunn</a:t>
              </a:r>
              <a:r>
                <a:rPr lang="en-US" altLang="fr-FR" dirty="0">
                  <a:solidFill>
                    <a:srgbClr val="FF5308"/>
                  </a:solidFill>
                  <a:latin typeface="Arial" charset="0"/>
                  <a:cs typeface="Arial" charset="0"/>
                  <a:sym typeface="Arial" charset="0"/>
                </a:rPr>
                <a:t> (68)</a:t>
              </a:r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3475274" y="2168822"/>
              <a:ext cx="0" cy="614680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0" name="Rectangle 9"/>
            <p:cNvSpPr>
              <a:spLocks/>
            </p:cNvSpPr>
            <p:nvPr/>
          </p:nvSpPr>
          <p:spPr bwMode="auto">
            <a:xfrm>
              <a:off x="3650794" y="7427552"/>
              <a:ext cx="6949640" cy="920211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Line 4"/>
            <p:cNvSpPr>
              <a:spLocks noChangeShapeType="1"/>
            </p:cNvSpPr>
            <p:nvPr/>
          </p:nvSpPr>
          <p:spPr bwMode="auto">
            <a:xfrm>
              <a:off x="13611962" y="2120900"/>
              <a:ext cx="0" cy="614680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2" name="ZoneTexte 25"/>
            <p:cNvSpPr txBox="1"/>
            <p:nvPr/>
          </p:nvSpPr>
          <p:spPr>
            <a:xfrm>
              <a:off x="13617126" y="1998596"/>
              <a:ext cx="669518" cy="617378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sz="800" dirty="0">
                <a:solidFill>
                  <a:srgbClr val="6F6F6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fr-F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3" name="Image 12">
            <a:extLst>
              <a:ext uri="{FF2B5EF4-FFF2-40B4-BE49-F238E27FC236}">
                <a16:creationId xmlns:a16="http://schemas.microsoft.com/office/drawing/2014/main" id="{749B1236-C81B-4ECF-8CB5-E45FEB64F5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869" y="1137208"/>
            <a:ext cx="2520090" cy="199106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7C58C31-D002-42B4-A898-90A3B6F3C8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848" y="3127510"/>
            <a:ext cx="1739387" cy="2224631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8AD895D1-F8BE-49A0-804B-F650FBFBCE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830" y="3508655"/>
            <a:ext cx="2454445" cy="184083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AC13FEB9-EBB3-4957-9651-455CB7296E4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423" y="1151991"/>
            <a:ext cx="3632237" cy="1789664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C01B713B-180F-47CD-BF81-2E9067B8B3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3508655"/>
            <a:ext cx="1317306" cy="130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745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80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Bold</vt:lpstr>
      <vt:lpstr>Calibri</vt:lpstr>
      <vt:lpstr>Lucida Grande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Eléna Beltzer</dc:creator>
  <cp:lastModifiedBy>Emilie Koenig</cp:lastModifiedBy>
  <cp:revision>14</cp:revision>
  <cp:lastPrinted>2017-12-12T15:40:38Z</cp:lastPrinted>
  <dcterms:created xsi:type="dcterms:W3CDTF">2015-11-17T09:13:32Z</dcterms:created>
  <dcterms:modified xsi:type="dcterms:W3CDTF">2017-12-12T15:43:43Z</dcterms:modified>
</cp:coreProperties>
</file>